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  <p:embeddedFont>
      <p:font typeface="Source Code Pr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SourceCodePro-bold.fntdata"/><Relationship Id="rId32" Type="http://schemas.openxmlformats.org/officeDocument/2006/relationships/slide" Target="slides/slide26.xml"/><Relationship Id="rId76" Type="http://schemas.openxmlformats.org/officeDocument/2006/relationships/font" Target="fonts/SourceCodePro-regular.fntdata"/><Relationship Id="rId35" Type="http://schemas.openxmlformats.org/officeDocument/2006/relationships/slide" Target="slides/slide29.xml"/><Relationship Id="rId79" Type="http://schemas.openxmlformats.org/officeDocument/2006/relationships/font" Target="fonts/SourceCodePro-boldItalic.fntdata"/><Relationship Id="rId34" Type="http://schemas.openxmlformats.org/officeDocument/2006/relationships/slide" Target="slides/slide28.xml"/><Relationship Id="rId78" Type="http://schemas.openxmlformats.org/officeDocument/2006/relationships/font" Target="fonts/SourceCodePro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be0249b1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be0249b1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1aedd188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51aedd18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51aedd18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51aedd18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51aedd18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51aedd18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1aedd18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1aedd18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51aedd188_0_23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f51aedd188_0_233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51aedd188_0_23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f51aedd188_0_238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51aedd188_0_24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f51aedd188_0_243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51aedd188_0_248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f51aedd188_0_248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51aedd188_0_253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f51aedd188_0_253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1ecdd8582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1ecdd85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fa62e10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fa62e10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51aedd188_0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51aedd18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be0249b18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be0249b1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51aedd188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51aedd18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e3336ec86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e3336ec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0e8c5735b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0e8c5735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983184e73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983184e7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83184e7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983184e7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983184e73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983184e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4cb8f2ad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4cb8f2a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83184e7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83184e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51aedd18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51aedd18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Jako lider techniczny w CompanyHouse projektuję i rozwijam system gromadzący i przetwarzający w czasie rzeczywistym dane dotyczęce milionów firm i osób.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Aby sobie poradzić z tak dużą ilością danych stosujemy rozwiązania big data, algorytmy uczenia maszynowego i narzędzia związane z przetwarzaniem języka naturalnego.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Prowadzę także zajęcia z uczenia maszynowego i eksploracji danych na poznańskiej uczelni Collegium da Vinci.</a:t>
            </a:r>
            <a:br>
              <a:rPr lang="pl"/>
            </a:br>
            <a:r>
              <a:rPr lang="pl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0e8c5735b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0e8c5735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df430f64_1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df430f6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0df430f64_1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0df430f64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4cb8f2ad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4cb8f2a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4cb8f2add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4cb8f2a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0e38fa977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0e38fa9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0e8c5735b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0e8c573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cb8f2add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cb8f2a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4cb8f2add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4cb8f2a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4cb8f2add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4cb8f2ad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51aedd18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51aedd18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Podczas zajęć na collegium da vinci realizujemy </a:t>
            </a:r>
            <a:r>
              <a:rPr lang="pl">
                <a:solidFill>
                  <a:schemeClr val="dk1"/>
                </a:solidFill>
              </a:rPr>
              <a:t>zadania</a:t>
            </a:r>
            <a:r>
              <a:rPr lang="pl"/>
              <a:t> takie jak programowanie drona do rozpoznawania twarzy i wykonania określonych zadań.</a:t>
            </a:r>
            <a:br>
              <a:rPr lang="pl"/>
            </a:br>
            <a:r>
              <a:rPr lang="pl"/>
              <a:t>Trenujemy także pojazd autonomiczny do poruszania się wzdłuż takiej alejki utworzonej przy pomocy narzędzia dydaktycznego zwanego taśmą malarską.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Podczas zajęć często pada pytanie. Uczenie maszynowe sprawdza się w rozpoznawaniu wizji komputerowej, ale jak je wykorzystać w aplikacji webowej, czy typowym systemie CRM, ERP, e-commerece.</a:t>
            </a:r>
            <a:br>
              <a:rPr lang="pl"/>
            </a:br>
            <a:r>
              <a:rPr lang="pl"/>
              <a:t>Jeżeli na co dzień zadaniem programisty backend jest implementacja kontrolerów a w nich logiki, crudów to czy teraz będziemy te crudy robić z uczeniem maszynowym, czy może o coś innego tutaj chodzi?</a:t>
            </a:r>
            <a:br>
              <a:rPr lang="pl"/>
            </a:br>
            <a:br>
              <a:rPr lang="pl"/>
            </a:br>
            <a:r>
              <a:rPr lang="pl"/>
              <a:t>Podczas tej prezentacji postaram się przedstawić kilka przykładów zastosowania uczenia maszynowego w systemach i aplikacjach webowych opartych na PHP.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cb8f2add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cb8f2a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4cb8f2add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4cb8f2a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4cb8f2add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4cb8f2ad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4cb8f2add_0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4cb8f2a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0e8c5735b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0e8c5735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0e8c5735b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0e8c573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0e8c5735b_0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0e8c573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0e8c5735b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0e8c5735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0e8c5735b_0_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0e8c5735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0e8c5735b_0_1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0e8c573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51aedd18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51aedd18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Prezentowane przykłady znajdziecie na githubie.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Są one w kontenerach dockera, także łatwo można wykorzystać je jako szablon, postawić na swoim serwerze i dołączyć jako mikroserwis API do istniejącego projektu lub uruchomić jako skrypt.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0e8c5735b_0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0e8c5735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0e8c5735b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0e8c5735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0e8c5735b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0e8c5735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0e8c5735b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0e8c5735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0e8c5735b_0_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0e8c5735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0e8c5735b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0e8c5735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0e8c5735b_0_2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0e8c5735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076e42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076e42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0e8c5735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0e8c57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0e8c5735b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0e8c5735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983184e7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983184e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cbdbb1914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cbdbb19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cbe0249b1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cbe0249b1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4cb8f2add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4cb8f2a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0e8c5735b_0_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0e8c5735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4cb8f2add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a4cb8f2a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0e8c5735b_0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0e8c5735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83184e7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83184e7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983184e7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983184e7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1aedd18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51aedd18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60" y="744480"/>
            <a:ext cx="85197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14325" y="1915767"/>
            <a:ext cx="60447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6C2B4"/>
              </a:buClr>
              <a:buSzPts val="1500"/>
              <a:buNone/>
              <a:defRPr b="0" sz="1500">
                <a:solidFill>
                  <a:srgbClr val="36C2B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type="title"/>
          </p:nvPr>
        </p:nvSpPr>
        <p:spPr>
          <a:xfrm>
            <a:off x="314325" y="2393955"/>
            <a:ext cx="8515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1" type="ftr"/>
          </p:nvPr>
        </p:nvSpPr>
        <p:spPr>
          <a:xfrm>
            <a:off x="314325" y="4767263"/>
            <a:ext cx="280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8323" y="4567379"/>
            <a:ext cx="1329492" cy="33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2" y="4"/>
            <a:ext cx="9141713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8"/>
          <p:cNvSpPr txBox="1"/>
          <p:nvPr>
            <p:ph type="title"/>
          </p:nvPr>
        </p:nvSpPr>
        <p:spPr>
          <a:xfrm>
            <a:off x="314325" y="273844"/>
            <a:ext cx="6775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1898" y="273844"/>
            <a:ext cx="1329492" cy="336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4325" y="1146131"/>
            <a:ext cx="4128600" cy="3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2" type="body"/>
          </p:nvPr>
        </p:nvSpPr>
        <p:spPr>
          <a:xfrm>
            <a:off x="4684734" y="1143171"/>
            <a:ext cx="4128600" cy="3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314325" y="4767263"/>
            <a:ext cx="280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67722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4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64.jp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4675" y="4153550"/>
            <a:ext cx="1619325" cy="778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michal.zarnecki@cdv.p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logs.technet.microsoft.com/machinelearning/2015/05/06/azure-ml-text-classification-template/" TargetMode="External"/><Relationship Id="rId4" Type="http://schemas.openxmlformats.org/officeDocument/2006/relationships/hyperlink" Target="https://www.kaggle.com/uciml/sms-spam-collection-dataset" TargetMode="External"/><Relationship Id="rId5" Type="http://schemas.openxmlformats.org/officeDocument/2006/relationships/hyperlink" Target="https://towardsdatascience.com/spam-classifier-in-python-from-scratch-27a98ddd8e73" TargetMode="External"/><Relationship Id="rId6" Type="http://schemas.openxmlformats.org/officeDocument/2006/relationships/hyperlink" Target="https://www.kaggle.com/allen-institute-for-ai/CORD-19-research-challenge/task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datasets?tags=13205-Text+Mining" TargetMode="External"/><Relationship Id="rId4" Type="http://schemas.openxmlformats.org/officeDocument/2006/relationships/hyperlink" Target="http://help.sentiment140.com/for-students/" TargetMode="External"/><Relationship Id="rId5" Type="http://schemas.openxmlformats.org/officeDocument/2006/relationships/hyperlink" Target="http://ai.stanford.edu/~amaas/data/sentiment/" TargetMode="External"/><Relationship Id="rId6" Type="http://schemas.openxmlformats.org/officeDocument/2006/relationships/hyperlink" Target="https://nlp.cs.nyu.edu/wikipedia-data/" TargetMode="External"/><Relationship Id="rId7" Type="http://schemas.openxmlformats.org/officeDocument/2006/relationships/hyperlink" Target="https://huggingface.co/docs/datasets/index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hyperlink" Target="https://www.kaggle.com/datasets?tags=13205-Text+Min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s://insights.stackoverflow.com/survey/2021" TargetMode="External"/><Relationship Id="rId5" Type="http://schemas.openxmlformats.org/officeDocument/2006/relationships/hyperlink" Target="https://insights.stackoverflow.com/survey/202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49.gif"/><Relationship Id="rId6" Type="http://schemas.openxmlformats.org/officeDocument/2006/relationships/image" Target="../media/image30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hyperlink" Target="https://pydsc.files.wordpress.com/2017/11/pythonenvironment.png?w=663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hyperlink" Target="https://pydsc.files.wordpress.com/2017/11/pythonenvironment.png?w=663" TargetMode="External"/><Relationship Id="rId5" Type="http://schemas.openxmlformats.org/officeDocument/2006/relationships/hyperlink" Target="https://pydsc.files.wordpress.com/2017/11/pythonenvironment.png?w=663" TargetMode="External"/><Relationship Id="rId6" Type="http://schemas.openxmlformats.org/officeDocument/2006/relationships/hyperlink" Target="https://pydsc.files.wordpress.com/2017/11/pythonenvironment.png?w=663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400" y="4365112"/>
            <a:ext cx="1619325" cy="7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 txBox="1"/>
          <p:nvPr/>
        </p:nvSpPr>
        <p:spPr>
          <a:xfrm>
            <a:off x="1611850" y="550375"/>
            <a:ext cx="63621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solidFill>
                  <a:srgbClr val="000000"/>
                </a:solidFill>
              </a:rPr>
              <a:t>Masz dwa sznurki. Każdy sznurek spala się w ciągu godziny choć nierównomiernie - niektóre części sznurka palą się szybciej inne wolniej. 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solidFill>
                  <a:srgbClr val="000000"/>
                </a:solidFill>
              </a:rPr>
              <a:t>Jak odmierzyć przy ich pomocy 15 minut?</a:t>
            </a:r>
            <a:endParaRPr i="1"/>
          </a:p>
        </p:txBody>
      </p:sp>
      <p:pic>
        <p:nvPicPr>
          <p:cNvPr id="123" name="Google Shape;1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125" y="2016375"/>
            <a:ext cx="3367925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121" y="2837100"/>
            <a:ext cx="3367925" cy="10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350" y="2139434"/>
            <a:ext cx="1035300" cy="155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50" y="4139000"/>
            <a:ext cx="1619325" cy="7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253125" y="207400"/>
            <a:ext cx="2373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l" sz="1600">
                <a:solidFill>
                  <a:schemeClr val="lt1"/>
                </a:solidFill>
              </a:rPr>
              <a:t>Tematy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253125" y="865550"/>
            <a:ext cx="84801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Python w eksploracji danych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Operacje na ciągach znaków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Wyrażenia regularne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Typy sekwencyjne w Python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Normalizacja danych tekstowych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Tokenizacja tekstu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Import, eksport danych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Rozpoznawanie encji nazwanych 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Topic modeling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/>
              <a:t>Web scraping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50" y="4139000"/>
            <a:ext cx="1619325" cy="7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/>
        </p:nvSpPr>
        <p:spPr>
          <a:xfrm>
            <a:off x="253125" y="207400"/>
            <a:ext cx="2373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l" sz="1600">
                <a:solidFill>
                  <a:schemeClr val="lt1"/>
                </a:solidFill>
              </a:rPr>
              <a:t>Ocena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253125" y="1402000"/>
            <a:ext cx="84801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50% praca na zajęciach (wykonane laboratoria wysyłane na maila)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50% projekt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czas na wysłanie odpowiedzi do kolejnych zajęć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prezentacja projektu - przedostatnie zajęcia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275300" y="143150"/>
            <a:ext cx="2979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1"/>
                </a:solidFill>
              </a:rPr>
              <a:t>Praca własna - książki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75" y="868738"/>
            <a:ext cx="2042325" cy="2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325" y="868750"/>
            <a:ext cx="2001800" cy="2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 txBox="1"/>
          <p:nvPr/>
        </p:nvSpPr>
        <p:spPr>
          <a:xfrm>
            <a:off x="122200" y="3833125"/>
            <a:ext cx="466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Wes McKinney, Python w analizie danych. Przetwarzanie danych za pomocą pakietów Pandas i NumPy oraz środowiska IPython.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p40"/>
          <p:cNvSpPr txBox="1"/>
          <p:nvPr/>
        </p:nvSpPr>
        <p:spPr>
          <a:xfrm>
            <a:off x="5045450" y="3827950"/>
            <a:ext cx="399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Przetwarzanie i analiza danych w języku Python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Marek Gągolewski, Maciej Bartoszuk, Anna Cena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Wydawnictwo Naukowe PWN, Warszawa 2021</a:t>
            </a:r>
            <a:endParaRPr sz="1100"/>
          </a:p>
        </p:txBody>
      </p:sp>
      <p:sp>
        <p:nvSpPr>
          <p:cNvPr id="220" name="Google Shape;220;p40"/>
          <p:cNvSpPr txBox="1"/>
          <p:nvPr/>
        </p:nvSpPr>
        <p:spPr>
          <a:xfrm>
            <a:off x="360600" y="195300"/>
            <a:ext cx="60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/>
        </p:nvSpPr>
        <p:spPr>
          <a:xfrm>
            <a:off x="275300" y="66950"/>
            <a:ext cx="47439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1"/>
                </a:solidFill>
              </a:rPr>
              <a:t>Praca własna - kursy online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275300" y="790575"/>
            <a:ext cx="5455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https://www.learnpython.org/</a:t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13" y="1219925"/>
            <a:ext cx="4298174" cy="37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 txBox="1"/>
          <p:nvPr/>
        </p:nvSpPr>
        <p:spPr>
          <a:xfrm>
            <a:off x="5019225" y="789825"/>
            <a:ext cx="3628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https://www.tutorialspoint.com/python/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386" y="1649175"/>
            <a:ext cx="4365315" cy="2008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/>
          <p:nvPr/>
        </p:nvSpPr>
        <p:spPr>
          <a:xfrm>
            <a:off x="546480" y="1010520"/>
            <a:ext cx="78294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Zadanie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Napisz program przetwarzający dane w języku naturalnym, który: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Pobierze dane ze strony internetowej (crawlowanie lub gotowy plik; html, xml, csv, xls, sql...)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Przeprocesuje dane (usuni</a:t>
            </a:r>
            <a:r>
              <a:rPr lang="pl"/>
              <a:t>ęcie błędnych rekordów, 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filtrowanie, grupowanie, uzupełnianie, zmiana formatu, ...)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3. Zakoduje dane tekstowe do postaci liczbowej.</a:t>
            </a: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288000" y="0"/>
            <a:ext cx="2231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 zaliczeniowy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/>
          <p:nvPr/>
        </p:nvSpPr>
        <p:spPr>
          <a:xfrm>
            <a:off x="546480" y="1010520"/>
            <a:ext cx="78294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Oceniane: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Działający program 2p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OOP 2p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System kontroli wersji bitbucket/github 2p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Wstępna analiza danych (parametry statystyczne) 2p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Normalizacja tekstu 2p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6. Stemming, lematyzacja 2p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7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Wektoryzacja tekstu 2p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8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Testy jednostkowe 2p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9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Analiza i ocena wyników 2p</a:t>
            </a:r>
            <a:b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Wykorzystanie</a:t>
            </a:r>
            <a:r>
              <a:rPr lang="pl"/>
              <a:t> danych (np. NER, analiza sentymentu, topic modeling, ...)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3"/>
          <p:cNvSpPr/>
          <p:nvPr/>
        </p:nvSpPr>
        <p:spPr>
          <a:xfrm>
            <a:off x="288000" y="0"/>
            <a:ext cx="2231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 zaliczeniowy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/>
          <p:nvPr/>
        </p:nvSpPr>
        <p:spPr>
          <a:xfrm>
            <a:off x="317875" y="1045075"/>
            <a:ext cx="83550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realizacji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grupy 1-3 osobowe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l"/>
              <a:t>07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.0</a:t>
            </a:r>
            <a:r>
              <a:rPr lang="pl"/>
              <a:t>6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.202</a:t>
            </a:r>
            <a:r>
              <a:rPr lang="pl"/>
              <a:t>4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 kod źródłowy (git) + raport opisujący przeprowadzone operacje, ich uzasadnienie oraz  analizę wyników </a:t>
            </a:r>
            <a:endParaRPr/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wyniki projektu -  </a:t>
            </a:r>
            <a:r>
              <a:rPr b="0" i="0" lang="pl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michal.zarnecki@cdv.pl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(imię, nazwisko, tryb, semestr, specjalizacja, nr indeksu)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Prezentacja 08.06.2024 </a:t>
            </a:r>
            <a:endParaRPr/>
          </a:p>
        </p:txBody>
      </p:sp>
      <p:sp>
        <p:nvSpPr>
          <p:cNvPr id="247" name="Google Shape;247;p44"/>
          <p:cNvSpPr/>
          <p:nvPr/>
        </p:nvSpPr>
        <p:spPr>
          <a:xfrm>
            <a:off x="288000" y="0"/>
            <a:ext cx="2231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 zaliczeniowy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/>
          <p:nvPr/>
        </p:nvSpPr>
        <p:spPr>
          <a:xfrm>
            <a:off x="451080" y="864000"/>
            <a:ext cx="80718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Przykłady: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sentiment analysis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https://blogs.technet.microsoft.com/machinelearning/2015/05/06/azure-ml-text-classification-template/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Klasyfikacja spamu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https://www.kaggle.com/uciml/sms-spam-collection-dataset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https://towardsdatascience.com/spam-classifier-in-python-from-scratch-27a98ddd8e73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Wyszukiwanie w bazie artykułów dotyczących  jednego zagadnienia, tych odpowiadających na zadane pytanie (kaggle -  analiza artykułów związanych z SARS-CoV-2).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https://www.kaggle.com/allen-institute-for-ai/CORD-19-research-challenge/tasks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Moderacja tekstu z wulgaryzmami.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Detekcja języka na podstawie kilku liter.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Klasyfikacja epoki powstania tekstu.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Wyciąganie słów kluczowych z tekstu (np. algorytm LDA).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Klasyfikacja kategorii tekstu (topic modelling). 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 Wykrywanie botów na forum internetowym.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 Wykrywanie użytkowników podszywających się pod kogoś (inna płeć, grupa wiekowa, grupa zainteresowań, ...)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13. Własny temat (praca, nauka, zainteresowania, konkurs kaggle</a:t>
            </a:r>
            <a:r>
              <a:rPr b="1" lang="pl" sz="1100"/>
              <a:t>)</a:t>
            </a:r>
            <a:r>
              <a:rPr b="1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5"/>
          <p:cNvSpPr/>
          <p:nvPr/>
        </p:nvSpPr>
        <p:spPr>
          <a:xfrm>
            <a:off x="288000" y="0"/>
            <a:ext cx="2231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 zaliczeniowy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/>
          <p:nvPr/>
        </p:nvSpPr>
        <p:spPr>
          <a:xfrm>
            <a:off x="258840" y="1673640"/>
            <a:ext cx="73509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Przykładowe zbiory danych:</a:t>
            </a: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https://www.kaggle.com/datasets?tags=13205-Text+Mining</a:t>
            </a:r>
            <a:endParaRPr/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l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http://help.sentiment140.com/for-students/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l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http://ai.stanford.edu/~amaas/data/sentiment/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l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https://nlp.cs.nyu.edu/wikipedia-data/</a:t>
            </a:r>
            <a:endParaRPr/>
          </a:p>
          <a:p>
            <a:pPr indent="-316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l" u="sng">
                <a:solidFill>
                  <a:schemeClr val="hlink"/>
                </a:solidFill>
                <a:hlinkClick r:id="rId7"/>
              </a:rPr>
              <a:t>https://huggingface.co/docs/datasets/index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l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288000" y="0"/>
            <a:ext cx="2231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Projekt zaliczeniowy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50" y="1068324"/>
            <a:ext cx="6537601" cy="32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1070300" y="4433450"/>
            <a:ext cx="62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 u="sng">
                <a:solidFill>
                  <a:schemeClr val="hlink"/>
                </a:solidFill>
                <a:hlinkClick r:id="rId4"/>
              </a:rPr>
              <a:t>https://www.kaggle.com/datasets?tags=13205-Text+Mining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ctrTitle"/>
          </p:nvPr>
        </p:nvSpPr>
        <p:spPr>
          <a:xfrm>
            <a:off x="866750" y="2244859"/>
            <a:ext cx="7772400" cy="7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500">
                <a:solidFill>
                  <a:schemeClr val="lt1"/>
                </a:solidFill>
              </a:rPr>
              <a:t>Eksploracja danych tekstowych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300">
                <a:solidFill>
                  <a:schemeClr val="lt1"/>
                </a:solidFill>
              </a:rPr>
              <a:t>Python w eksploracji danych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/>
        </p:nvSpPr>
        <p:spPr>
          <a:xfrm>
            <a:off x="4026575" y="925150"/>
            <a:ext cx="171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Pytania?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/>
        </p:nvSpPr>
        <p:spPr>
          <a:xfrm>
            <a:off x="2272750" y="1136875"/>
            <a:ext cx="475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800"/>
              <a:t>Python w eksploracji danych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/>
        </p:nvSpPr>
        <p:spPr>
          <a:xfrm>
            <a:off x="2007050" y="756850"/>
            <a:ext cx="550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Czy języki programowania starzeją się?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1604675" y="756850"/>
            <a:ext cx="651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Kto lub co przyczynia się do rozwoju języków programowania? 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01675" y="1716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Geneza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632275" y="1383175"/>
            <a:ext cx="812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algorytmy (****)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maszyny liczące (15**)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Pierwszy program komputerowy </a:t>
            </a:r>
            <a:r>
              <a:rPr lang="pl">
                <a:solidFill>
                  <a:schemeClr val="dk1"/>
                </a:solidFill>
              </a:rPr>
              <a:t>Charlesa Babbage i </a:t>
            </a:r>
            <a:r>
              <a:rPr lang="pl"/>
              <a:t>Ada Lovelace </a:t>
            </a:r>
            <a:r>
              <a:rPr lang="pl"/>
              <a:t>(1842-43)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koncepcja Turinga (193*)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koncepcja von Neumanna (1940)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 kompilowany linearny: Fortran (1954)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 funkcyjny: Lisp (1958)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interpreter: Basic (1964)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języki proceduralne: Algol/Pascal/C (196*)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języki wektorowe: Matlab (Fortran/C) (1985)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języki obiektowe: C++/Delphi (199*)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lekkie języki skryptowe: Perl/PHP/Python/Lua (199*)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języki obiektowe dla maszyn wirtualnych: Java/C# (199*)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lekkie języki skryptowe dla maszyn wirtualnych: Scala (200*)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udoskonalona składnia, zarządzanie pamięcią, ... Dart, Rust, Kotlin, Swift  (</a:t>
            </a:r>
            <a:r>
              <a:rPr lang="pl">
                <a:solidFill>
                  <a:schemeClr val="dk1"/>
                </a:solidFill>
              </a:rPr>
              <a:t>2010+</a:t>
            </a:r>
            <a:r>
              <a:rPr lang="pl"/>
              <a:t>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/>
        </p:nvSpPr>
        <p:spPr>
          <a:xfrm>
            <a:off x="1543650" y="756850"/>
            <a:ext cx="596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Którego języka programowania powinniśmy się uczyć?</a:t>
            </a:r>
            <a:endParaRPr sz="1800"/>
          </a:p>
        </p:txBody>
      </p:sp>
      <p:sp>
        <p:nvSpPr>
          <p:cNvPr id="297" name="Google Shape;297;p53"/>
          <p:cNvSpPr txBox="1"/>
          <p:nvPr/>
        </p:nvSpPr>
        <p:spPr>
          <a:xfrm>
            <a:off x="4572000" y="2250825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3"/>
          <p:cNvSpPr txBox="1"/>
          <p:nvPr/>
        </p:nvSpPr>
        <p:spPr>
          <a:xfrm>
            <a:off x="3264075" y="2357800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205025" y="115900"/>
            <a:ext cx="74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Popularność języków programowania - wykorzystanie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205025" y="2571750"/>
            <a:ext cx="88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Które języki dominują w ostatnich latach bazując na liczbie pull requestów na platformie github? 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/>
        </p:nvSpPr>
        <p:spPr>
          <a:xfrm>
            <a:off x="205025" y="115900"/>
            <a:ext cx="74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Popularność języków programowania - wykorzystanie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00" y="535525"/>
            <a:ext cx="6252157" cy="4672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/>
        </p:nvSpPr>
        <p:spPr>
          <a:xfrm>
            <a:off x="90625" y="4804800"/>
            <a:ext cx="40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/>
              <a:t>https://madnight.github.io/githut/#/pull_requests/2023/4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205025" y="115900"/>
            <a:ext cx="59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Popularność języków programowania - zarobki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17" name="Google Shape;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25" y="1305400"/>
            <a:ext cx="74295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6"/>
          <p:cNvSpPr txBox="1"/>
          <p:nvPr/>
        </p:nvSpPr>
        <p:spPr>
          <a:xfrm>
            <a:off x="831750" y="4471725"/>
            <a:ext cx="748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/>
              <a:t>https://lvivity.com/top-highly-paid-programming-languages</a:t>
            </a:r>
            <a:endParaRPr sz="1000"/>
          </a:p>
        </p:txBody>
      </p:sp>
      <p:sp>
        <p:nvSpPr>
          <p:cNvPr id="319" name="Google Shape;319;p56"/>
          <p:cNvSpPr txBox="1"/>
          <p:nvPr/>
        </p:nvSpPr>
        <p:spPr>
          <a:xfrm>
            <a:off x="938700" y="811200"/>
            <a:ext cx="726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“</a:t>
            </a:r>
            <a:r>
              <a:rPr lang="pl" sz="1100">
                <a:solidFill>
                  <a:schemeClr val="dk1"/>
                </a:solidFill>
              </a:rPr>
              <a:t>According to</a:t>
            </a:r>
            <a:r>
              <a:rPr lang="pl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l" sz="1100" u="sng">
                <a:solidFill>
                  <a:schemeClr val="hlink"/>
                </a:solidFill>
                <a:hlinkClick r:id="rId5"/>
              </a:rPr>
              <a:t>Developer Survey Results 2021</a:t>
            </a:r>
            <a:r>
              <a:rPr lang="pl" sz="1100">
                <a:solidFill>
                  <a:schemeClr val="dk1"/>
                </a:solidFill>
              </a:rPr>
              <a:t>, conducted by Stack Overflow, the following programming languages are synonymous with high wages (worldwide data)”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/>
        </p:nvSpPr>
        <p:spPr>
          <a:xfrm>
            <a:off x="866175" y="1644675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57"/>
          <p:cNvCxnSpPr/>
          <p:nvPr/>
        </p:nvCxnSpPr>
        <p:spPr>
          <a:xfrm>
            <a:off x="281850" y="1919900"/>
            <a:ext cx="85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57"/>
          <p:cNvSpPr txBox="1"/>
          <p:nvPr/>
        </p:nvSpPr>
        <p:spPr>
          <a:xfrm>
            <a:off x="281850" y="3115500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7"/>
          <p:cNvSpPr txBox="1"/>
          <p:nvPr/>
        </p:nvSpPr>
        <p:spPr>
          <a:xfrm>
            <a:off x="331300" y="2651975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7"/>
          <p:cNvSpPr txBox="1"/>
          <p:nvPr/>
        </p:nvSpPr>
        <p:spPr>
          <a:xfrm>
            <a:off x="281850" y="1519700"/>
            <a:ext cx="84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2006           2008          2010          2012          2014          2016           2018          2020          2024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7"/>
          <p:cNvSpPr txBox="1"/>
          <p:nvPr/>
        </p:nvSpPr>
        <p:spPr>
          <a:xfrm>
            <a:off x="102700" y="2102050"/>
            <a:ext cx="113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PHP</a:t>
            </a:r>
            <a:br>
              <a:rPr lang="pl"/>
            </a:br>
            <a:r>
              <a:rPr lang="pl"/>
              <a:t>JavaScript</a:t>
            </a:r>
            <a:endParaRPr/>
          </a:p>
        </p:txBody>
      </p:sp>
      <p:sp>
        <p:nvSpPr>
          <p:cNvPr id="330" name="Google Shape;330;p57"/>
          <p:cNvSpPr txBox="1"/>
          <p:nvPr/>
        </p:nvSpPr>
        <p:spPr>
          <a:xfrm>
            <a:off x="1311875" y="2102050"/>
            <a:ext cx="107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PHP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JavaScript</a:t>
            </a:r>
            <a:br>
              <a:rPr lang="pl"/>
            </a:br>
            <a:r>
              <a:rPr lang="pl"/>
              <a:t>C++</a:t>
            </a:r>
            <a:br>
              <a:rPr lang="pl"/>
            </a:br>
            <a:r>
              <a:rPr lang="pl"/>
              <a:t>C#</a:t>
            </a:r>
            <a:endParaRPr/>
          </a:p>
        </p:txBody>
      </p:sp>
      <p:sp>
        <p:nvSpPr>
          <p:cNvPr id="331" name="Google Shape;331;p57"/>
          <p:cNvSpPr txBox="1"/>
          <p:nvPr/>
        </p:nvSpPr>
        <p:spPr>
          <a:xfrm>
            <a:off x="2223450" y="2025850"/>
            <a:ext cx="183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PHP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JavaScript</a:t>
            </a:r>
            <a:br>
              <a:rPr lang="pl"/>
            </a:br>
            <a:r>
              <a:rPr lang="pl"/>
              <a:t>C#</a:t>
            </a:r>
            <a:br>
              <a:rPr lang="pl"/>
            </a:br>
            <a:r>
              <a:rPr lang="pl"/>
              <a:t>Java (Android)</a:t>
            </a:r>
            <a:br>
              <a:rPr lang="pl"/>
            </a:br>
            <a:r>
              <a:rPr lang="pl"/>
              <a:t>Objective-C/Swift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Python</a:t>
            </a:r>
            <a:endParaRPr/>
          </a:p>
        </p:txBody>
      </p:sp>
      <p:sp>
        <p:nvSpPr>
          <p:cNvPr id="332" name="Google Shape;332;p57"/>
          <p:cNvSpPr txBox="1"/>
          <p:nvPr/>
        </p:nvSpPr>
        <p:spPr>
          <a:xfrm>
            <a:off x="3410475" y="2059100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Python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PHP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5547675" y="2135300"/>
            <a:ext cx="10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7"/>
          <p:cNvSpPr txBox="1"/>
          <p:nvPr/>
        </p:nvSpPr>
        <p:spPr>
          <a:xfrm>
            <a:off x="4715975" y="1981150"/>
            <a:ext cx="354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architecture / design patterns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machine learning /data science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big data</a:t>
            </a:r>
            <a:br>
              <a:rPr lang="pl">
                <a:solidFill>
                  <a:schemeClr val="dk1"/>
                </a:solidFill>
              </a:rPr>
            </a:br>
            <a:r>
              <a:rPr lang="pl">
                <a:solidFill>
                  <a:schemeClr val="dk1"/>
                </a:solidFill>
              </a:rPr>
              <a:t>server / dev ops / </a:t>
            </a:r>
            <a:r>
              <a:rPr lang="pl">
                <a:solidFill>
                  <a:schemeClr val="dk1"/>
                </a:solidFill>
              </a:rPr>
              <a:t>cloud computing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data mining / efficient data processing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57"/>
          <p:cNvSpPr txBox="1"/>
          <p:nvPr/>
        </p:nvSpPr>
        <p:spPr>
          <a:xfrm>
            <a:off x="101675" y="171675"/>
            <a:ext cx="431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Doświadczenie w programowaniu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6" name="Google Shape;336;p57"/>
          <p:cNvSpPr txBox="1"/>
          <p:nvPr/>
        </p:nvSpPr>
        <p:spPr>
          <a:xfrm>
            <a:off x="494675" y="4203075"/>
            <a:ext cx="8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frameworks (front / back / data), OS, db systems, </a:t>
            </a:r>
            <a:r>
              <a:rPr lang="pl">
                <a:solidFill>
                  <a:schemeClr val="dk1"/>
                </a:solidFill>
              </a:rPr>
              <a:t>CI / CD, git,  domain specific knowledge</a:t>
            </a:r>
            <a:r>
              <a:rPr lang="pl"/>
              <a:t> 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/>
        </p:nvSpPr>
        <p:spPr>
          <a:xfrm>
            <a:off x="0" y="0"/>
            <a:ext cx="1228200" cy="5143500"/>
          </a:xfrm>
          <a:prstGeom prst="rect">
            <a:avLst/>
          </a:prstGeom>
          <a:solidFill>
            <a:srgbClr val="1DAF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1"/>
          <p:cNvSpPr/>
          <p:nvPr/>
        </p:nvSpPr>
        <p:spPr>
          <a:xfrm>
            <a:off x="409400" y="1032100"/>
            <a:ext cx="2350800" cy="2874600"/>
          </a:xfrm>
          <a:prstGeom prst="rect">
            <a:avLst/>
          </a:prstGeom>
          <a:solidFill>
            <a:srgbClr val="F0F3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775" y="254675"/>
            <a:ext cx="19064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774" y="2535647"/>
            <a:ext cx="1526175" cy="5030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511775" y="3336650"/>
            <a:ext cx="21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Michał Żarnecki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454000" y="726775"/>
            <a:ext cx="54939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CTO w CompanyHouse / MH Sp. z o.o. </a:t>
            </a:r>
            <a:endParaRPr b="1" i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Python / PHP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big data / data mining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przetwarzanie danych handlowych w czasie rzeczywistym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raporty kredytowe, informacje o właścicielach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struktura przedsiębiorstw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3470888" y="3114875"/>
            <a:ext cx="43665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Wykładowca, Katedra Informatyki i Analizy Danych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Wydział Nauk Stosowanych</a:t>
            </a:r>
            <a:endParaRPr b="1"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pl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w eksploracji danych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pl" sz="1100">
                <a:latin typeface="Roboto"/>
                <a:ea typeface="Roboto"/>
                <a:cs typeface="Roboto"/>
                <a:sym typeface="Roboto"/>
              </a:rPr>
              <a:t>laboratoria: Uczenie maszynowe w Python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pl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kurs e-learning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"Uczenie maszynowe - jak wykorzystać potencjał danych,</a:t>
            </a:r>
            <a:endParaRPr i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aby uzyskać lepsze wyniki i podejmować mądre decyzje"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-71932" y="4237776"/>
            <a:ext cx="1015200" cy="10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75" y="1138205"/>
            <a:ext cx="2171400" cy="214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/>
        </p:nvSpPr>
        <p:spPr>
          <a:xfrm>
            <a:off x="101675" y="1716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Geneza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-50400" y="1654225"/>
            <a:ext cx="77832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autor: Guido van Rossum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zaczął powstawać od 1989 jako następca języka ABC, stworzonego w CWI (Centrum Matematyki i Informatyki) w Amsterdamie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opieka: Python Software Foundation I początek: 1991 r.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aktualne wersje: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3.13</a:t>
            </a:r>
            <a:r>
              <a:rPr lang="pl"/>
              <a:t>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pl">
                <a:solidFill>
                  <a:schemeClr val="dk1"/>
                </a:solidFill>
              </a:rPr>
              <a:t>…</a:t>
            </a:r>
            <a:r>
              <a:rPr i="1" lang="pl">
                <a:solidFill>
                  <a:schemeClr val="dk1"/>
                </a:solidFill>
              </a:rPr>
              <a:t>2.7.18 (2020-04-20, https://www.python.org/doc/sunset-python-2)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licencja: GPL</a:t>
            </a:r>
            <a:endParaRPr/>
          </a:p>
        </p:txBody>
      </p:sp>
      <p:sp>
        <p:nvSpPr>
          <p:cNvPr id="343" name="Google Shape;343;p58"/>
          <p:cNvSpPr txBox="1"/>
          <p:nvPr/>
        </p:nvSpPr>
        <p:spPr>
          <a:xfrm>
            <a:off x="79500" y="332000"/>
            <a:ext cx="8106600" cy="14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>
                <a:solidFill>
                  <a:srgbClr val="222222"/>
                </a:solidFill>
              </a:rPr>
              <a:t>“[...]j</a:t>
            </a:r>
            <a:r>
              <a:rPr i="1" lang="pl">
                <a:solidFill>
                  <a:srgbClr val="222222"/>
                </a:solidFill>
              </a:rPr>
              <a:t>ako roboczy tytuł wybrałem Python, będąc wielkim fanem Latającego Cyrku Monty Pythona”</a:t>
            </a:r>
            <a:endParaRPr/>
          </a:p>
        </p:txBody>
      </p:sp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550" y="2825975"/>
            <a:ext cx="2286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/>
        </p:nvSpPr>
        <p:spPr>
          <a:xfrm>
            <a:off x="177375" y="179525"/>
            <a:ext cx="3783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Wydajność Python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5" y="852400"/>
            <a:ext cx="4870195" cy="41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9"/>
          <p:cNvSpPr txBox="1"/>
          <p:nvPr/>
        </p:nvSpPr>
        <p:spPr>
          <a:xfrm>
            <a:off x="6268675" y="4690250"/>
            <a:ext cx="29673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/>
              <a:t>https://github.com/frol/completely-unscientific-benchmarks</a:t>
            </a:r>
            <a:endParaRPr sz="800"/>
          </a:p>
        </p:txBody>
      </p:sp>
      <p:sp>
        <p:nvSpPr>
          <p:cNvPr id="352" name="Google Shape;352;p59"/>
          <p:cNvSpPr txBox="1"/>
          <p:nvPr/>
        </p:nvSpPr>
        <p:spPr>
          <a:xfrm>
            <a:off x="5649325" y="2377975"/>
            <a:ext cx="30000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200">
                <a:solidFill>
                  <a:srgbClr val="24292E"/>
                </a:solidFill>
              </a:rPr>
              <a:t>“</a:t>
            </a:r>
            <a:r>
              <a:rPr i="1" lang="pl" sz="1200">
                <a:solidFill>
                  <a:srgbClr val="24292E"/>
                </a:solidFill>
              </a:rPr>
              <a:t>We define the "naive" implementations as those which a developer with enough experience in a given language would implement as a baseline "good enough" solution where correctness is more important than performance.”</a:t>
            </a:r>
            <a:endParaRPr i="1" sz="1200"/>
          </a:p>
        </p:txBody>
      </p:sp>
      <p:sp>
        <p:nvSpPr>
          <p:cNvPr id="353" name="Google Shape;353;p59"/>
          <p:cNvSpPr txBox="1"/>
          <p:nvPr/>
        </p:nvSpPr>
        <p:spPr>
          <a:xfrm>
            <a:off x="6017175" y="1156150"/>
            <a:ext cx="20430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050">
                <a:solidFill>
                  <a:srgbClr val="222222"/>
                </a:solidFill>
              </a:rPr>
              <a:t>Binary Search Tree (BST)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/>
        </p:nvSpPr>
        <p:spPr>
          <a:xfrm>
            <a:off x="3479300" y="2049700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/>
              <a:t>Dlaczego Python?</a:t>
            </a:r>
            <a:r>
              <a:rPr i="1" lang="pl" sz="1800"/>
              <a:t> </a:t>
            </a:r>
            <a:endParaRPr i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/>
        </p:nvSpPr>
        <p:spPr>
          <a:xfrm>
            <a:off x="628575" y="820200"/>
            <a:ext cx="7241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niektóre popularne biblioteki Python są napisane w C ze względu na wydajność</a:t>
            </a:r>
            <a:endParaRPr/>
          </a:p>
        </p:txBody>
      </p:sp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0" y="1160700"/>
            <a:ext cx="2205640" cy="9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22" y="1303816"/>
            <a:ext cx="1770825" cy="70137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23300" y="2143950"/>
            <a:ext cx="28779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obliczenia numeryczne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operacje na wektorach i macierzach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1"/>
          <p:cNvSpPr txBox="1"/>
          <p:nvPr/>
        </p:nvSpPr>
        <p:spPr>
          <a:xfrm>
            <a:off x="3201200" y="2143950"/>
            <a:ext cx="2766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algebra liniowa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przetwarzanie sygnałów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uczenie maszynowe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przetwarzanie obrazów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350" y="1303825"/>
            <a:ext cx="1307593" cy="7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6150675" y="2143950"/>
            <a:ext cx="2766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uczenie maszynowe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sieci neuronowe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klasyfikacja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regresja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klastrowanie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370" name="Google Shape;370;p61"/>
          <p:cNvSpPr txBox="1"/>
          <p:nvPr/>
        </p:nvSpPr>
        <p:spPr>
          <a:xfrm>
            <a:off x="5531975" y="3641375"/>
            <a:ext cx="3612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Cython - kompilowalny, duża wydajność, Python + opcjonalna składnia C</a:t>
            </a:r>
            <a:endParaRPr/>
          </a:p>
        </p:txBody>
      </p:sp>
      <p:sp>
        <p:nvSpPr>
          <p:cNvPr id="371" name="Google Shape;371;p61"/>
          <p:cNvSpPr txBox="1"/>
          <p:nvPr/>
        </p:nvSpPr>
        <p:spPr>
          <a:xfrm>
            <a:off x="177375" y="179525"/>
            <a:ext cx="3783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Wydajność Python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/>
        </p:nvSpPr>
        <p:spPr>
          <a:xfrm>
            <a:off x="3137425" y="8020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/>
              <a:t>Co z pamięcią?</a:t>
            </a:r>
            <a:endParaRPr i="1" sz="1800"/>
          </a:p>
        </p:txBody>
      </p:sp>
      <p:pic>
        <p:nvPicPr>
          <p:cNvPr id="377" name="Google Shape;3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50" y="1335225"/>
            <a:ext cx="48387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/>
        </p:nvSpPr>
        <p:spPr>
          <a:xfrm>
            <a:off x="2113350" y="4521925"/>
            <a:ext cx="7334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Uruchom ‘</a:t>
            </a:r>
            <a:r>
              <a:rPr lang="pl"/>
              <a:t>Pandas DataFrame performance.ipynb’</a:t>
            </a:r>
            <a:endParaRPr/>
          </a:p>
        </p:txBody>
      </p:sp>
      <p:sp>
        <p:nvSpPr>
          <p:cNvPr id="379" name="Google Shape;379;p62"/>
          <p:cNvSpPr txBox="1"/>
          <p:nvPr/>
        </p:nvSpPr>
        <p:spPr>
          <a:xfrm>
            <a:off x="177375" y="179525"/>
            <a:ext cx="3783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Wydajność Python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/>
        </p:nvSpPr>
        <p:spPr>
          <a:xfrm>
            <a:off x="101675" y="1716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Założenia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 txBox="1"/>
          <p:nvPr/>
        </p:nvSpPr>
        <p:spPr>
          <a:xfrm>
            <a:off x="6525000" y="4784275"/>
            <a:ext cx="3000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https://www.python.org/about/</a:t>
            </a:r>
            <a:endParaRPr/>
          </a:p>
        </p:txBody>
      </p:sp>
      <p:sp>
        <p:nvSpPr>
          <p:cNvPr id="386" name="Google Shape;386;p63"/>
          <p:cNvSpPr txBox="1"/>
          <p:nvPr/>
        </p:nvSpPr>
        <p:spPr>
          <a:xfrm>
            <a:off x="312900" y="741575"/>
            <a:ext cx="898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very clear, readable syntax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strong introspection capabilities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intuitive object orientation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natural expression of procedural code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full modularity, supporting hierarchical packages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exception-based error handling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very high level dynamic data types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extensive standard libraries and third party modules for virtually every task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extensions and modules easily written in C, C++ (or Java for Jython, or .NET languages for IronPython)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embeddable within applications as a scripting interface</a:t>
            </a:r>
            <a:endParaRPr/>
          </a:p>
        </p:txBody>
      </p:sp>
      <p:sp>
        <p:nvSpPr>
          <p:cNvPr id="387" name="Google Shape;387;p63"/>
          <p:cNvSpPr txBox="1"/>
          <p:nvPr/>
        </p:nvSpPr>
        <p:spPr>
          <a:xfrm>
            <a:off x="5898700" y="1347100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introspekcja obiektu?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/>
        </p:nvSpPr>
        <p:spPr>
          <a:xfrm>
            <a:off x="101675" y="171675"/>
            <a:ext cx="2762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Co wyróżnia python?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93" name="Google Shape;393;p64"/>
          <p:cNvSpPr txBox="1"/>
          <p:nvPr/>
        </p:nvSpPr>
        <p:spPr>
          <a:xfrm>
            <a:off x="880300" y="915200"/>
            <a:ext cx="699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dowolny hardware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dowolny system operacyjny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dowolny paradygmat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współpraca z innym oprogramowaniem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kilka interpreterów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prostota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czytelna składnia i jednolitość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„bardzo wysoki” poziom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szybkość tworzenia kodu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kompilacja do kodu pośredniego (bytecode); interpretacja w maszynie wirtualnej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bogactwo bibliotek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otwarta licencja</a:t>
            </a:r>
            <a:endParaRPr/>
          </a:p>
        </p:txBody>
      </p:sp>
      <p:sp>
        <p:nvSpPr>
          <p:cNvPr id="394" name="Google Shape;394;p64"/>
          <p:cNvSpPr txBox="1"/>
          <p:nvPr/>
        </p:nvSpPr>
        <p:spPr>
          <a:xfrm>
            <a:off x="5303550" y="1113100"/>
            <a:ext cx="334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Paradygmat? OOP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/>
        </p:nvSpPr>
        <p:spPr>
          <a:xfrm>
            <a:off x="745875" y="963425"/>
            <a:ext cx="461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Web Development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Game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Machine Learning and Artificial Intelligence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Data Science and Data Visualization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Desktop GUI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Scraping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Business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Audio and Video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CAD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Embedded Applications</a:t>
            </a:r>
            <a:endParaRPr sz="1200">
              <a:solidFill>
                <a:srgbClr val="007BFF"/>
              </a:solidFill>
              <a:highlight>
                <a:srgbClr val="FFFFFF"/>
              </a:highlight>
            </a:endParaRPr>
          </a:p>
        </p:txBody>
      </p:sp>
      <p:pic>
        <p:nvPicPr>
          <p:cNvPr id="400" name="Google Shape;4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150" y="1077953"/>
            <a:ext cx="1638800" cy="5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650" y="916218"/>
            <a:ext cx="1591513" cy="8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250" y="3401050"/>
            <a:ext cx="1217256" cy="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5725" y="3401044"/>
            <a:ext cx="1142925" cy="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6663" y="3382625"/>
            <a:ext cx="1017210" cy="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2413" y="2571744"/>
            <a:ext cx="1142925" cy="60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3806" y="2491939"/>
            <a:ext cx="1142925" cy="76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6915" y="2491948"/>
            <a:ext cx="760550" cy="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/>
        </p:nvSpPr>
        <p:spPr>
          <a:xfrm>
            <a:off x="745875" y="963425"/>
            <a:ext cx="508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Game Development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Machine Learning and Artificial Intelligence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Data Science and Data Visualization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Desktop GUI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Scraping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Business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Audio and Video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CAD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Embedded Applications</a:t>
            </a:r>
            <a:endParaRPr sz="1200">
              <a:solidFill>
                <a:srgbClr val="007BFF"/>
              </a:solidFill>
              <a:highlight>
                <a:srgbClr val="FFFFFF"/>
              </a:highlight>
            </a:endParaRPr>
          </a:p>
        </p:txBody>
      </p:sp>
      <p:pic>
        <p:nvPicPr>
          <p:cNvPr id="413" name="Google Shape;4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775" y="807225"/>
            <a:ext cx="285750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6"/>
          <p:cNvSpPr txBox="1"/>
          <p:nvPr/>
        </p:nvSpPr>
        <p:spPr>
          <a:xfrm>
            <a:off x="3651725" y="4553950"/>
            <a:ext cx="5796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/>
              <a:t>https://www.youtube.com/watch?v=oej7DQQjSfY&amp;ab_channel=GameMaker%27sToolkit</a:t>
            </a:r>
            <a:endParaRPr sz="1000"/>
          </a:p>
        </p:txBody>
      </p:sp>
      <p:pic>
        <p:nvPicPr>
          <p:cNvPr id="415" name="Google Shape;4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400" y="1989026"/>
            <a:ext cx="3929376" cy="206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/>
        </p:nvSpPr>
        <p:spPr>
          <a:xfrm>
            <a:off x="745875" y="963425"/>
            <a:ext cx="463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Game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Machine Learning and Artificial Intelligence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Data Science and Data Visualization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Desktop GUI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Scraping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Business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Audio and Video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CAD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Embedded Applications</a:t>
            </a:r>
            <a:endParaRPr b="1" sz="1200">
              <a:solidFill>
                <a:srgbClr val="007BFF"/>
              </a:solidFill>
              <a:highlight>
                <a:srgbClr val="FFFFFF"/>
              </a:highlight>
            </a:endParaRPr>
          </a:p>
        </p:txBody>
      </p:sp>
      <p:sp>
        <p:nvSpPr>
          <p:cNvPr id="421" name="Google Shape;421;p67"/>
          <p:cNvSpPr txBox="1"/>
          <p:nvPr/>
        </p:nvSpPr>
        <p:spPr>
          <a:xfrm>
            <a:off x="4572000" y="4121750"/>
            <a:ext cx="4509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https://www.epicventures.pl/portfolio/itraff-technology/</a:t>
            </a:r>
            <a:endParaRPr/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488" y="1612071"/>
            <a:ext cx="4136425" cy="237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50" y="848675"/>
            <a:ext cx="1580750" cy="5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7"/>
          <p:cNvSpPr txBox="1"/>
          <p:nvPr/>
        </p:nvSpPr>
        <p:spPr>
          <a:xfrm>
            <a:off x="5004275" y="838450"/>
            <a:ext cx="2345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Raspberry Pi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>
            <a:off x="958938" y="3369300"/>
            <a:ext cx="3263700" cy="1652100"/>
          </a:xfrm>
          <a:prstGeom prst="rect">
            <a:avLst/>
          </a:prstGeom>
          <a:solidFill>
            <a:srgbClr val="1DAF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700" y="1101025"/>
            <a:ext cx="4210326" cy="28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75" y="2467875"/>
            <a:ext cx="3849275" cy="24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/>
          <p:nvPr/>
        </p:nvSpPr>
        <p:spPr>
          <a:xfrm>
            <a:off x="2486375" y="1040650"/>
            <a:ext cx="2121000" cy="998100"/>
          </a:xfrm>
          <a:prstGeom prst="rect">
            <a:avLst/>
          </a:prstGeom>
          <a:solidFill>
            <a:srgbClr val="1DAF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5">
            <a:alphaModFix/>
          </a:blip>
          <a:srcRect b="31356" l="12384" r="13590" t="0"/>
          <a:stretch/>
        </p:blipFill>
        <p:spPr>
          <a:xfrm>
            <a:off x="635425" y="1101025"/>
            <a:ext cx="3910733" cy="20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0500" y="335538"/>
            <a:ext cx="19064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24" y="411760"/>
            <a:ext cx="1526175" cy="50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1900" y="2467887"/>
            <a:ext cx="2040124" cy="271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/>
        </p:nvSpPr>
        <p:spPr>
          <a:xfrm>
            <a:off x="745875" y="963425"/>
            <a:ext cx="463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Web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Game Development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Machine Learning and Artificial Intelligence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Data Science and Data Visualization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Desktop GUI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Web Scraping Applications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l"/>
              <a:t>Business Applications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Audio and Video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CAD Applications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Embedded Applications</a:t>
            </a:r>
            <a:endParaRPr sz="1200">
              <a:solidFill>
                <a:srgbClr val="007BFF"/>
              </a:solidFill>
              <a:highlight>
                <a:srgbClr val="FFFFFF"/>
              </a:highlight>
            </a:endParaRPr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675" y="1461413"/>
            <a:ext cx="3462525" cy="2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 txBox="1"/>
          <p:nvPr/>
        </p:nvSpPr>
        <p:spPr>
          <a:xfrm>
            <a:off x="4074900" y="4227600"/>
            <a:ext cx="4764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https://pydsc.files.wordpress.com/2017/11/pythonenvironment.png?w=663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/>
        </p:nvSpPr>
        <p:spPr>
          <a:xfrm>
            <a:off x="2541350" y="2211025"/>
            <a:ext cx="5321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/>
              <a:t>Dlaczego Python w eksploracji danych?</a:t>
            </a:r>
            <a:endParaRPr i="1"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321575" y="2301350"/>
            <a:ext cx="86553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wydajne i łatwe w użyciu biblioteki związane z data science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r</a:t>
            </a:r>
            <a:r>
              <a:rPr lang="pl">
                <a:solidFill>
                  <a:schemeClr val="dk1"/>
                </a:solidFill>
              </a:rPr>
              <a:t>ównolegle dynamicznie rozwijane </a:t>
            </a:r>
            <a:r>
              <a:rPr lang="pl"/>
              <a:t>zaawansowane narzędzia uczenia maszynowego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możliwość napisania całej wszechstronnej aplikacji, nie tylko części związanej z eksploracją danych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1" y="887200"/>
            <a:ext cx="5821125" cy="33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>
            <a:off x="1386600" y="4456200"/>
            <a:ext cx="4764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https://pydsc.files</a:t>
            </a:r>
            <a:r>
              <a:rPr lang="pl" sz="10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.wordpress.com/2017/11/pythonenviron</a:t>
            </a:r>
            <a:r>
              <a:rPr lang="pl" sz="105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ment.png?w=663</a:t>
            </a:r>
            <a:endParaRPr/>
          </a:p>
        </p:txBody>
      </p:sp>
      <p:sp>
        <p:nvSpPr>
          <p:cNvPr id="448" name="Google Shape;448;p71"/>
          <p:cNvSpPr txBox="1"/>
          <p:nvPr/>
        </p:nvSpPr>
        <p:spPr>
          <a:xfrm>
            <a:off x="1319200" y="4797300"/>
            <a:ext cx="6588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50" u="sng">
                <a:solidFill>
                  <a:schemeClr val="hlink"/>
                </a:solidFill>
                <a:highlight>
                  <a:srgbClr val="FFFFFF"/>
                </a:highlight>
              </a:rPr>
              <a:t>https://medium.com/data-science-library/ultimate-python-library-guide-for-data-science-2562148158bf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/>
        </p:nvSpPr>
        <p:spPr>
          <a:xfrm>
            <a:off x="101675" y="171675"/>
            <a:ext cx="3545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Cechy składni Pythona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4" name="Google Shape;454;p72"/>
          <p:cNvSpPr txBox="1"/>
          <p:nvPr/>
        </p:nvSpPr>
        <p:spPr>
          <a:xfrm>
            <a:off x="1966225" y="641175"/>
            <a:ext cx="610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minimalizm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elegancja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konsekwencja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obiektowość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brak sztucznych udziwnień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</a:t>
            </a:r>
            <a:r>
              <a:rPr lang="pl"/>
              <a:t>dpowiednik j. angielskiego wśród  języków programowania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/>
        </p:nvSpPr>
        <p:spPr>
          <a:xfrm>
            <a:off x="101675" y="171675"/>
            <a:ext cx="290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Język - charakterystyka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0" name="Google Shape;460;p73"/>
          <p:cNvSpPr txBox="1"/>
          <p:nvPr/>
        </p:nvSpPr>
        <p:spPr>
          <a:xfrm>
            <a:off x="741600" y="1000125"/>
            <a:ext cx="712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zmienna</a:t>
            </a:r>
            <a:r>
              <a:rPr lang="pl"/>
              <a:t> jest obiektem, zmienna jest referencją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dane mają typ, zmienna nie ma typu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układ typograficzny kodu, wcięcia i dwukropki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funkcje i generatory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przekazywanie argumentów przez wartość (ale argument jest referencją)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leniwa (późna) ewaluacja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import modułów, przestrzenie nazw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typy, klasy, funkcje, moduły itp. też są obiektami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/>
        </p:nvSpPr>
        <p:spPr>
          <a:xfrm>
            <a:off x="101675" y="1716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Słowa kluczowe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6" name="Google Shape;466;p74"/>
          <p:cNvSpPr txBox="1"/>
          <p:nvPr/>
        </p:nvSpPr>
        <p:spPr>
          <a:xfrm>
            <a:off x="1798100" y="876925"/>
            <a:ext cx="506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False None True</a:t>
            </a:r>
            <a:r>
              <a:rPr lang="pl" sz="1800">
                <a:solidFill>
                  <a:srgbClr val="1155CC"/>
                </a:solidFill>
              </a:rPr>
              <a:t> and </a:t>
            </a:r>
            <a:r>
              <a:rPr lang="pl" sz="1800"/>
              <a:t>as assert</a:t>
            </a:r>
            <a:r>
              <a:rPr lang="pl" sz="1800">
                <a:solidFill>
                  <a:srgbClr val="1155CC"/>
                </a:solidFill>
              </a:rPr>
              <a:t> break class continue def del elif else except exec finally for from global if import in is lambda </a:t>
            </a:r>
            <a:r>
              <a:rPr lang="pl" sz="1800"/>
              <a:t>nonlocal</a:t>
            </a:r>
            <a:r>
              <a:rPr lang="pl" sz="1800">
                <a:solidFill>
                  <a:srgbClr val="1155CC"/>
                </a:solidFill>
              </a:rPr>
              <a:t> not or pass print raise return try while </a:t>
            </a:r>
            <a:r>
              <a:rPr lang="pl" sz="1800"/>
              <a:t>with yield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/>
        </p:nvSpPr>
        <p:spPr>
          <a:xfrm>
            <a:off x="101675" y="1716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Typy elementarne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2" name="Google Shape;472;p75"/>
          <p:cNvSpPr txBox="1"/>
          <p:nvPr/>
        </p:nvSpPr>
        <p:spPr>
          <a:xfrm>
            <a:off x="984250" y="1224800"/>
            <a:ext cx="750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NoneType</a:t>
            </a:r>
            <a:r>
              <a:rPr lang="pl"/>
              <a:t>: wartość specjalna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</a:t>
            </a:r>
            <a:r>
              <a:rPr lang="pl"/>
              <a:t>: wartości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pl"/>
              <a:t>,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False</a:t>
            </a:r>
            <a:b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pl"/>
              <a:t>operacje logiczne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pl"/>
              <a:t> i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long</a:t>
            </a:r>
            <a:r>
              <a:rPr lang="pl"/>
              <a:t>: liczby całkowite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działania arytmetyczne: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- * / ** %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operacje bitowe: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 ˆ &amp;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pl"/>
              <a:t>: liczby double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działania arytmetyczne: 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- * / // ** %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complex</a:t>
            </a:r>
            <a:r>
              <a:rPr lang="pl"/>
              <a:t>: liczby zespolone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/>
        </p:nvSpPr>
        <p:spPr>
          <a:xfrm>
            <a:off x="115300" y="163275"/>
            <a:ext cx="23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Typy iterowalne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8" name="Google Shape;478;p76"/>
          <p:cNvSpPr txBox="1"/>
          <p:nvPr/>
        </p:nvSpPr>
        <p:spPr>
          <a:xfrm>
            <a:off x="753125" y="1147950"/>
            <a:ext cx="781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lang="pl"/>
              <a:t>: napisy, ciągi znaków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'abcd' "abcd" '''abcd''' """abcd""""</a:t>
            </a:r>
            <a:r>
              <a:rPr lang="pl"/>
              <a:t>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operacje: + *; indeksowanie od przodu i od końca; wycinki [1:3]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</a:t>
            </a:r>
            <a:r>
              <a:rPr lang="pl"/>
              <a:t>: listy, ciągi dowolnych obiektów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[1,2,5] [1, 'a', [1]] a = x; a = a + [a] </a:t>
            </a:r>
            <a:r>
              <a:rPr lang="pl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rekursja</a:t>
            </a:r>
            <a:endParaRPr>
              <a:solidFill>
                <a:srgbClr val="CC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operacje: + *, indeksy, wycinki, . . 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tuple</a:t>
            </a:r>
            <a:r>
              <a:rPr lang="pl"/>
              <a:t>: listy niemodyfikowalne, krotki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(1,2,5)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</a:t>
            </a:r>
            <a:r>
              <a:rPr lang="pl"/>
              <a:t>: zbiory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{1,2,5}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dict</a:t>
            </a:r>
            <a:r>
              <a:rPr lang="pl"/>
              <a:t>: tablice asocjacyjne, „słowniki”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{'a': 1, 'b': 2, 'c': 5} {1: 'p', 2: 'q', 5: 'r'}</a:t>
            </a:r>
            <a:r>
              <a:rPr lang="pl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file</a:t>
            </a:r>
            <a:r>
              <a:rPr lang="pl"/>
              <a:t>: pliki i strumienie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operacje: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open(), read(), write(), close()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/>
          <p:nvPr/>
        </p:nvSpPr>
        <p:spPr>
          <a:xfrm>
            <a:off x="101675" y="171675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Typy niestandardowe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4" name="Google Shape;484;p77"/>
          <p:cNvSpPr txBox="1"/>
          <p:nvPr/>
        </p:nvSpPr>
        <p:spPr>
          <a:xfrm>
            <a:off x="1211725" y="981275"/>
            <a:ext cx="735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Decimal</a:t>
            </a:r>
            <a:r>
              <a:rPr lang="pl"/>
              <a:t>: liczby dziesiętne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array, matrix</a:t>
            </a:r>
            <a:r>
              <a:rPr lang="pl"/>
              <a:t>: wektory i macierze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pl"/>
              <a:t>: mechanizm tworzenia typów (klas obiektów)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każdy typ danych jest zarządzany przez klasę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każdy obiekt jest przedstawicielem pewnej klasy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zmienna jest referencją do obiektu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obiekty bez referencji są usuwane (</a:t>
            </a:r>
            <a:r>
              <a:rPr i="1" lang="pl"/>
              <a:t>garbage collector</a:t>
            </a:r>
            <a:r>
              <a:rPr lang="pl"/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/>
        </p:nvSpPr>
        <p:spPr>
          <a:xfrm>
            <a:off x="6619200" y="1809750"/>
            <a:ext cx="2098500" cy="1296600"/>
          </a:xfrm>
          <a:prstGeom prst="rect">
            <a:avLst/>
          </a:prstGeom>
          <a:solidFill>
            <a:srgbClr val="1DAF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0" y="839025"/>
            <a:ext cx="65529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/ PHP / Docker</a:t>
            </a:r>
            <a:br>
              <a:rPr lang="pl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l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l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https://github.com/rzarno</a:t>
            </a:r>
            <a:br>
              <a:rPr lang="pl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257575" y="181875"/>
            <a:ext cx="741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800">
                <a:solidFill>
                  <a:schemeClr val="dk1"/>
                </a:solidFill>
              </a:rPr>
              <a:t>GitHub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0" y="732075"/>
            <a:ext cx="1015200" cy="34200"/>
          </a:xfrm>
          <a:prstGeom prst="rect">
            <a:avLst/>
          </a:prstGeom>
          <a:solidFill>
            <a:srgbClr val="1DAF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373" y="2037000"/>
            <a:ext cx="1193600" cy="64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88" y="1954487"/>
            <a:ext cx="812876" cy="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450" y="1334513"/>
            <a:ext cx="3070541" cy="20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-71932" y="4237776"/>
            <a:ext cx="1015200" cy="10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525" y="732075"/>
            <a:ext cx="2372677" cy="22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/>
          <p:nvPr/>
        </p:nvSpPr>
        <p:spPr>
          <a:xfrm>
            <a:off x="101675" y="171675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Obiekty i wartości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0" name="Google Shape;490;p78"/>
          <p:cNvSpPr txBox="1"/>
          <p:nvPr/>
        </p:nvSpPr>
        <p:spPr>
          <a:xfrm>
            <a:off x="980550" y="1374050"/>
            <a:ext cx="6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Warianty instrukcji przypisania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= x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nadaj zmiennej a wartość x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= b = x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nadaj zmiennym a i b wartość x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a, b, c = x, y, z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jednoczesne przypisanie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a, b = b, a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zamiana wartości zmiennych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Przyrównywanie obiektów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== b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czy wartości są takie same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is b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czy są referencjami do tego samego obiektu 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Usuwanie obiektów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 a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/>
        </p:nvSpPr>
        <p:spPr>
          <a:xfrm>
            <a:off x="101675" y="171675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Konstrukcje warunkowe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6" name="Google Shape;496;p79"/>
          <p:cNvSpPr txBox="1"/>
          <p:nvPr/>
        </p:nvSpPr>
        <p:spPr>
          <a:xfrm>
            <a:off x="1425225" y="1071750"/>
            <a:ext cx="426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Instrukcja warunkowa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warunek: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elif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warunek: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Wyrażenie warunkowe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x = a </a:t>
            </a: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warunek </a:t>
            </a: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/>
        </p:nvSpPr>
        <p:spPr>
          <a:xfrm>
            <a:off x="101675" y="171675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Pętle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2" name="Google Shape;502;p80"/>
          <p:cNvSpPr txBox="1"/>
          <p:nvPr/>
        </p:nvSpPr>
        <p:spPr>
          <a:xfrm>
            <a:off x="1572475" y="481425"/>
            <a:ext cx="4766400" cy="4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Iterowanie listy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x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a: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Wyrażenie iteracyjne (generator listy)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 = [ wyrażenie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x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 ]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Iteracja sterowana warunkiem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warunek: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Pomocnicze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break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continue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/>
        </p:nvSpPr>
        <p:spPr>
          <a:xfrm>
            <a:off x="101675" y="171675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Obsługa wyjątków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8" name="Google Shape;508;p81"/>
          <p:cNvSpPr txBox="1"/>
          <p:nvPr/>
        </p:nvSpPr>
        <p:spPr>
          <a:xfrm>
            <a:off x="1123350" y="1025425"/>
            <a:ext cx="546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Klauzula kontroli wyjątków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try:</a:t>
            </a:r>
            <a:endParaRPr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wykonuj “normalnie”</a:t>
            </a:r>
            <a:endParaRPr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except: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wykonaj w razie “wpadki”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finally: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 </a:t>
            </a:r>
            <a:r>
              <a:rPr lang="pl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wykonaj pod koniec</a:t>
            </a:r>
            <a:endParaRPr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Pomocnicze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raise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/>
          <p:nvPr/>
        </p:nvSpPr>
        <p:spPr>
          <a:xfrm>
            <a:off x="169700" y="185300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Deklaracje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4" name="Google Shape;514;p82"/>
          <p:cNvSpPr txBox="1"/>
          <p:nvPr/>
        </p:nvSpPr>
        <p:spPr>
          <a:xfrm>
            <a:off x="1253725" y="1347125"/>
            <a:ext cx="587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Funkcje i procedury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f(arg):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instrukcje</a:t>
            </a:r>
            <a:endParaRPr sz="12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</a:t>
            </a:r>
            <a:r>
              <a:rPr lang="pl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x </a:t>
            </a:r>
            <a:r>
              <a:rPr lang="pl" sz="1200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przekazanie wyniku, zakończenie pracy</a:t>
            </a:r>
            <a:endParaRPr sz="1200"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Generatory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</a:t>
            </a:r>
            <a:r>
              <a:rPr lang="pl" sz="1200">
                <a:solidFill>
                  <a:srgbClr val="434343"/>
                </a:solidFill>
              </a:rPr>
              <a:t> f(arg):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</a:rPr>
              <a:t>instrukcje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</a:rPr>
              <a:t>yield x </a:t>
            </a:r>
            <a:r>
              <a:rPr lang="pl" sz="1200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przekazanie wyniku, zatrzymanie stanu</a:t>
            </a:r>
            <a:endParaRPr sz="1200">
              <a:solidFill>
                <a:srgbClr val="99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Klasy i metody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pl" sz="1200">
                <a:solidFill>
                  <a:srgbClr val="434343"/>
                </a:solidFill>
              </a:rPr>
              <a:t> c():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</a:rPr>
              <a:t>... 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</a:t>
            </a:r>
            <a:r>
              <a:rPr lang="pl" sz="1200">
                <a:solidFill>
                  <a:srgbClr val="434343"/>
                </a:solidFill>
              </a:rPr>
              <a:t> p(self, arg):</a:t>
            </a:r>
            <a:endParaRPr sz="1200"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434343"/>
                </a:solidFill>
              </a:rPr>
              <a:t>instrukcje</a:t>
            </a:r>
            <a:endParaRPr sz="1200">
              <a:solidFill>
                <a:srgbClr val="434343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Wczytywanie bibliotek i modułów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pl" sz="1200">
                <a:solidFill>
                  <a:srgbClr val="434343"/>
                </a:solidFill>
              </a:rPr>
              <a:t> xxx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</a:t>
            </a:r>
            <a:r>
              <a:rPr lang="pl" sz="1200">
                <a:solidFill>
                  <a:srgbClr val="434343"/>
                </a:solidFill>
              </a:rPr>
              <a:t>xxx </a:t>
            </a:r>
            <a:r>
              <a:rPr lang="pl" sz="1200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 </a:t>
            </a:r>
            <a:r>
              <a:rPr lang="pl" sz="1200">
                <a:solidFill>
                  <a:srgbClr val="434343"/>
                </a:solidFill>
              </a:rPr>
              <a:t>yyy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"/>
          <p:cNvSpPr txBox="1"/>
          <p:nvPr/>
        </p:nvSpPr>
        <p:spPr>
          <a:xfrm>
            <a:off x="169700" y="185300"/>
            <a:ext cx="306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Biblioteki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20" name="Google Shape;520;p83"/>
          <p:cNvSpPr txBox="1"/>
          <p:nvPr/>
        </p:nvSpPr>
        <p:spPr>
          <a:xfrm>
            <a:off x="1960825" y="1069500"/>
            <a:ext cx="468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</a:t>
            </a:r>
            <a:r>
              <a:rPr lang="pl"/>
              <a:t>ath (standard)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NumPy (podstawowe metody numeryczne)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SciPy (zaawansowane obliczenia naukowe)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NLTK (natural language processing)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Matplotlib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Sympy (podstawowe obliczenia symboliczne)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Scikit-learn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RPy (interfejs do pakietu statystycznego R)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TensorFlow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Keras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...</a:t>
            </a:r>
            <a:endParaRPr/>
          </a:p>
        </p:txBody>
      </p:sp>
      <p:pic>
        <p:nvPicPr>
          <p:cNvPr id="521" name="Google Shape;521;p83"/>
          <p:cNvPicPr preferRelativeResize="0"/>
          <p:nvPr/>
        </p:nvPicPr>
        <p:blipFill rotWithShape="1">
          <a:blip r:embed="rId3">
            <a:alphaModFix/>
          </a:blip>
          <a:srcRect b="0" l="22033" r="0" t="0"/>
          <a:stretch/>
        </p:blipFill>
        <p:spPr>
          <a:xfrm>
            <a:off x="530700" y="993300"/>
            <a:ext cx="89112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875" y="955850"/>
            <a:ext cx="9334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4"/>
          <p:cNvSpPr txBox="1"/>
          <p:nvPr/>
        </p:nvSpPr>
        <p:spPr>
          <a:xfrm>
            <a:off x="169700" y="185300"/>
            <a:ext cx="4014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Interpretery i platformy wykonawcze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28" name="Google Shape;528;p84"/>
          <p:cNvSpPr txBox="1"/>
          <p:nvPr/>
        </p:nvSpPr>
        <p:spPr>
          <a:xfrm>
            <a:off x="1301725" y="537825"/>
            <a:ext cx="660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praktycznie każdy współczesny OS (CPython)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.NET (IronPython)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Java (Jython)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PyPy (eksperymentalny interpreter Pythona napisany w Pythonie)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py2exe (tworzenie aplikacji Windows z kodu Pythona)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00" y="1210376"/>
            <a:ext cx="1357899" cy="7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050" y="1210373"/>
            <a:ext cx="1169613" cy="7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973" y="1142402"/>
            <a:ext cx="1261000" cy="11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6825" y="1303549"/>
            <a:ext cx="1375938" cy="544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2025" y="2443625"/>
            <a:ext cx="1703765" cy="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200" y="2443625"/>
            <a:ext cx="2115365" cy="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9950" y="2336638"/>
            <a:ext cx="2637626" cy="6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lt1"/>
                </a:solidFill>
              </a:rPr>
              <a:t>Alternatywy języki analizy danych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545" name="Google Shape;545;p86"/>
          <p:cNvSpPr txBox="1"/>
          <p:nvPr/>
        </p:nvSpPr>
        <p:spPr>
          <a:xfrm>
            <a:off x="1449175" y="1489975"/>
            <a:ext cx="39189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Matlab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Octave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...</a:t>
            </a:r>
            <a:endParaRPr/>
          </a:p>
        </p:txBody>
      </p:sp>
      <p:pic>
        <p:nvPicPr>
          <p:cNvPr id="546" name="Google Shape;5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850" y="883850"/>
            <a:ext cx="3918900" cy="1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6"/>
          <p:cNvSpPr txBox="1"/>
          <p:nvPr/>
        </p:nvSpPr>
        <p:spPr>
          <a:xfrm>
            <a:off x="4572000" y="3180525"/>
            <a:ext cx="4240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C, C#, Java, PHP, JavaScript, bash, ...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środowisko pracy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53" name="Google Shape;55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0" y="1622800"/>
            <a:ext cx="1977775" cy="2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50" y="1596775"/>
            <a:ext cx="3569725" cy="9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7"/>
          <p:cNvSpPr txBox="1"/>
          <p:nvPr/>
        </p:nvSpPr>
        <p:spPr>
          <a:xfrm>
            <a:off x="5798250" y="1153300"/>
            <a:ext cx="2182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PyCharm Community</a:t>
            </a:r>
            <a:endParaRPr/>
          </a:p>
        </p:txBody>
      </p:sp>
      <p:sp>
        <p:nvSpPr>
          <p:cNvPr id="556" name="Google Shape;556;p87"/>
          <p:cNvSpPr txBox="1"/>
          <p:nvPr/>
        </p:nvSpPr>
        <p:spPr>
          <a:xfrm>
            <a:off x="1755788" y="1127275"/>
            <a:ext cx="1600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Anaconda</a:t>
            </a:r>
            <a:endParaRPr/>
          </a:p>
        </p:txBody>
      </p:sp>
      <p:pic>
        <p:nvPicPr>
          <p:cNvPr id="557" name="Google Shape;55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425" y="3121025"/>
            <a:ext cx="1246075" cy="1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7"/>
          <p:cNvSpPr txBox="1"/>
          <p:nvPr/>
        </p:nvSpPr>
        <p:spPr>
          <a:xfrm>
            <a:off x="620113" y="2665088"/>
            <a:ext cx="1600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Jupyter notebook</a:t>
            </a:r>
            <a:endParaRPr/>
          </a:p>
        </p:txBody>
      </p:sp>
      <p:pic>
        <p:nvPicPr>
          <p:cNvPr id="559" name="Google Shape;55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633" y="3134596"/>
            <a:ext cx="1396875" cy="1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7"/>
          <p:cNvSpPr txBox="1"/>
          <p:nvPr/>
        </p:nvSpPr>
        <p:spPr>
          <a:xfrm>
            <a:off x="2802000" y="2665088"/>
            <a:ext cx="1600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Python 3.13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764575" y="916125"/>
            <a:ext cx="7269000" cy="17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600">
                <a:solidFill>
                  <a:srgbClr val="008800"/>
                </a:solidFill>
              </a:rPr>
              <a:t>def</a:t>
            </a:r>
            <a:r>
              <a:rPr lang="pl" sz="1600">
                <a:solidFill>
                  <a:srgbClr val="333333"/>
                </a:solidFill>
              </a:rPr>
              <a:t> </a:t>
            </a:r>
            <a:r>
              <a:rPr b="1" lang="pl" sz="1600">
                <a:solidFill>
                  <a:srgbClr val="0066BB"/>
                </a:solidFill>
              </a:rPr>
              <a:t>fibonacci</a:t>
            </a:r>
            <a:r>
              <a:rPr lang="pl" sz="1600">
                <a:solidFill>
                  <a:srgbClr val="333333"/>
                </a:solidFill>
              </a:rPr>
              <a:t>(n):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600">
                <a:solidFill>
                  <a:srgbClr val="333333"/>
                </a:solidFill>
              </a:rPr>
              <a:t>    </a:t>
            </a:r>
            <a:r>
              <a:rPr b="1" lang="pl" sz="1600">
                <a:solidFill>
                  <a:srgbClr val="008800"/>
                </a:solidFill>
              </a:rPr>
              <a:t>if</a:t>
            </a:r>
            <a:r>
              <a:rPr lang="pl" sz="1600">
                <a:solidFill>
                  <a:srgbClr val="333333"/>
                </a:solidFill>
              </a:rPr>
              <a:t> n </a:t>
            </a:r>
            <a:r>
              <a:rPr b="1" lang="pl" sz="1600">
                <a:solidFill>
                  <a:schemeClr val="dk1"/>
                </a:solidFill>
              </a:rPr>
              <a:t>in</a:t>
            </a:r>
            <a:r>
              <a:rPr lang="pl" sz="1600">
                <a:solidFill>
                  <a:srgbClr val="333333"/>
                </a:solidFill>
              </a:rPr>
              <a:t> {</a:t>
            </a:r>
            <a:r>
              <a:rPr b="1" lang="pl" sz="1600">
                <a:solidFill>
                  <a:srgbClr val="0000DD"/>
                </a:solidFill>
              </a:rPr>
              <a:t>0</a:t>
            </a:r>
            <a:r>
              <a:rPr lang="pl" sz="1600">
                <a:solidFill>
                  <a:srgbClr val="333333"/>
                </a:solidFill>
              </a:rPr>
              <a:t>, </a:t>
            </a:r>
            <a:r>
              <a:rPr b="1" lang="pl" sz="1600">
                <a:solidFill>
                  <a:srgbClr val="0000DD"/>
                </a:solidFill>
              </a:rPr>
              <a:t>1</a:t>
            </a:r>
            <a:r>
              <a:rPr lang="pl" sz="1600">
                <a:solidFill>
                  <a:srgbClr val="333333"/>
                </a:solidFill>
              </a:rPr>
              <a:t>}: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600">
                <a:solidFill>
                  <a:srgbClr val="333333"/>
                </a:solidFill>
              </a:rPr>
              <a:t>        </a:t>
            </a:r>
            <a:r>
              <a:rPr b="1" lang="pl" sz="1600">
                <a:solidFill>
                  <a:srgbClr val="008800"/>
                </a:solidFill>
              </a:rPr>
              <a:t>return</a:t>
            </a:r>
            <a:r>
              <a:rPr lang="pl" sz="1600">
                <a:solidFill>
                  <a:srgbClr val="333333"/>
                </a:solidFill>
              </a:rPr>
              <a:t> n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600">
                <a:solidFill>
                  <a:srgbClr val="333333"/>
                </a:solidFill>
              </a:rPr>
              <a:t>    </a:t>
            </a:r>
            <a:r>
              <a:rPr b="1" lang="pl" sz="1600">
                <a:solidFill>
                  <a:srgbClr val="008800"/>
                </a:solidFill>
              </a:rPr>
              <a:t>return</a:t>
            </a:r>
            <a:r>
              <a:rPr lang="pl" sz="1600">
                <a:solidFill>
                  <a:srgbClr val="333333"/>
                </a:solidFill>
              </a:rPr>
              <a:t> fibonacci(n) + fibonacci(n-</a:t>
            </a:r>
            <a:r>
              <a:rPr b="1" lang="pl" sz="1600">
                <a:solidFill>
                  <a:srgbClr val="0000DD"/>
                </a:solidFill>
              </a:rPr>
              <a:t>1</a:t>
            </a:r>
            <a:r>
              <a:rPr lang="pl" sz="1600">
                <a:solidFill>
                  <a:srgbClr val="333333"/>
                </a:solidFill>
              </a:rPr>
              <a:t>)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600">
                <a:solidFill>
                  <a:srgbClr val="333333"/>
                </a:solidFill>
              </a:rPr>
              <a:t>fibonacci(</a:t>
            </a:r>
            <a:r>
              <a:rPr b="1" lang="pl" sz="1600">
                <a:solidFill>
                  <a:srgbClr val="0000DD"/>
                </a:solidFill>
              </a:rPr>
              <a:t>15</a:t>
            </a:r>
            <a:r>
              <a:rPr lang="pl" sz="1600">
                <a:solidFill>
                  <a:srgbClr val="333333"/>
                </a:solidFill>
              </a:rPr>
              <a:t>)</a:t>
            </a:r>
            <a:endParaRPr b="1"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83025" y="137750"/>
            <a:ext cx="47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Jaki będzie wynik wykonania kodu?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8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środowisko pracy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66" name="Google Shape;566;p88"/>
          <p:cNvSpPr txBox="1"/>
          <p:nvPr/>
        </p:nvSpPr>
        <p:spPr>
          <a:xfrm>
            <a:off x="2895350" y="2639900"/>
            <a:ext cx="32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https://www.anaconda.com/download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600" y="4211550"/>
            <a:ext cx="1619325" cy="7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9"/>
          <p:cNvSpPr txBox="1"/>
          <p:nvPr/>
        </p:nvSpPr>
        <p:spPr>
          <a:xfrm>
            <a:off x="224600" y="183025"/>
            <a:ext cx="5554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1"/>
                </a:solidFill>
              </a:rPr>
              <a:t>Pakiet anaconda - jupyter notebook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73" name="Google Shape;573;p89"/>
          <p:cNvSpPr txBox="1"/>
          <p:nvPr/>
        </p:nvSpPr>
        <p:spPr>
          <a:xfrm>
            <a:off x="234225" y="1036825"/>
            <a:ext cx="6444600" cy="3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sklearn import tree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1. Przygotowanie zbioru treningowego X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zbiór danych studentów modułu "API w eksploracji danych"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pierwsza wartość - frekwencja na zajęciach 1-10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druga wartość - czy projekt został oddany 0-1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trzecia wartość - liczba punktów za realizowane zadania 1-10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students = [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[8, 1, 10],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[9, 1, 8],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[10, 1, 7],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[5, 0, 4],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[10, 1, 7],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[9, 1, 7],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[0, 0, 1],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[8, 0, 0],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[10, 0, 2],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[3, 1, 1],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[10, 1, 10],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[9, 1, 9],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[6, 1, 6],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[10, 1, 5],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[8, 1, 6],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[0, 0, 0]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2. Przygotowanie etykiet zbioru treningowego y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whoIsClassified = [1, 1, 1, 0, 1, 1, 0, 0, 0, 0, 1, 1, 1, 1, 1, 0]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3. Utworzenie modelu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= tree.DecisionTreeClassifier()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4. Trenowanie modelu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clf.fit(students, whoIsClassified)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5. Wykorzystanie modelu do klasyfikacji nowych danych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clf.predict([[?, ?, ?]]) #zamień ? zgodnie z własnymi preferencjami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4" name="Google Shape;574;p89"/>
          <p:cNvSpPr txBox="1"/>
          <p:nvPr/>
        </p:nvSpPr>
        <p:spPr>
          <a:xfrm>
            <a:off x="254600" y="754625"/>
            <a:ext cx="6444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Uruchom poniższy kod w jupyter notebook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0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Przykłady ch02.ipynb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80" name="Google Shape;58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575"/>
            <a:ext cx="8592046" cy="41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1"/>
          <p:cNvSpPr txBox="1"/>
          <p:nvPr/>
        </p:nvSpPr>
        <p:spPr>
          <a:xfrm>
            <a:off x="699525" y="2268175"/>
            <a:ext cx="7900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/>
              <a:t>3. Zadania - Uczenie maszynowe w Python - Podstawy języka Python .pdf</a:t>
            </a:r>
            <a:endParaRPr i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2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lt1"/>
                </a:solidFill>
              </a:rPr>
              <a:t>Zen of Python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591" name="Google Shape;591;p92"/>
          <p:cNvSpPr txBox="1"/>
          <p:nvPr/>
        </p:nvSpPr>
        <p:spPr>
          <a:xfrm>
            <a:off x="1129425" y="1005575"/>
            <a:ext cx="57081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Beautiful is better than ugly.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Explicit is better than implicit.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Simple is better than complex.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Complex is better than complicated.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Flat is better than nested.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Sparse is better than dense.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Readability counts.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Special cases aren't special enough to break the rules.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Although practicality beats purity.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Errors should never pass silently.</a:t>
            </a:r>
            <a:endParaRPr i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pl"/>
              <a:t>Unless explicitly silenced.</a:t>
            </a:r>
            <a:endParaRPr i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3"/>
          <p:cNvSpPr txBox="1"/>
          <p:nvPr/>
        </p:nvSpPr>
        <p:spPr>
          <a:xfrm>
            <a:off x="101675" y="171675"/>
            <a:ext cx="3762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800">
                <a:solidFill>
                  <a:schemeClr val="lt1"/>
                </a:solidFill>
              </a:rPr>
              <a:t>Zen of Python</a:t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597" name="Google Shape;597;p93"/>
          <p:cNvSpPr txBox="1"/>
          <p:nvPr/>
        </p:nvSpPr>
        <p:spPr>
          <a:xfrm>
            <a:off x="1088600" y="1061375"/>
            <a:ext cx="62049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In the face of ambiguity, refuse the temptation to guess.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There should be one-- and preferably only one --obvious way to do it.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Although that way may not be obvious at first unless you're Dutch.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Now is better than never.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Although never is often better than *right* now.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If the implementation is hard to explain, it's a bad idea.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If the implementation is easy to explain, it may be a good idea.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pl">
                <a:solidFill>
                  <a:schemeClr val="dk1"/>
                </a:solidFill>
              </a:rPr>
              <a:t>Namespaces are one honking great idea -- let's do more of those!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383025" y="137750"/>
            <a:ext cx="47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Jaki będzie rezultat wykonania poniższego kodu?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1289375" y="1121200"/>
            <a:ext cx="40572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333333"/>
                </a:solidFill>
              </a:rPr>
              <a:t>a = []</a:t>
            </a:r>
            <a:endParaRPr sz="2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100">
                <a:solidFill>
                  <a:srgbClr val="008800"/>
                </a:solidFill>
              </a:rPr>
              <a:t>for</a:t>
            </a:r>
            <a:r>
              <a:rPr lang="pl" sz="2100">
                <a:solidFill>
                  <a:srgbClr val="333333"/>
                </a:solidFill>
              </a:rPr>
              <a:t> i </a:t>
            </a:r>
            <a:r>
              <a:rPr b="1" lang="pl" sz="2100">
                <a:solidFill>
                  <a:schemeClr val="dk1"/>
                </a:solidFill>
              </a:rPr>
              <a:t>in</a:t>
            </a:r>
            <a:r>
              <a:rPr lang="pl" sz="2100">
                <a:solidFill>
                  <a:srgbClr val="333333"/>
                </a:solidFill>
              </a:rPr>
              <a:t> </a:t>
            </a:r>
            <a:r>
              <a:rPr lang="pl" sz="2100">
                <a:solidFill>
                  <a:srgbClr val="007020"/>
                </a:solidFill>
              </a:rPr>
              <a:t>range</a:t>
            </a:r>
            <a:r>
              <a:rPr lang="pl" sz="2100">
                <a:solidFill>
                  <a:srgbClr val="333333"/>
                </a:solidFill>
              </a:rPr>
              <a:t>(</a:t>
            </a:r>
            <a:r>
              <a:rPr b="1" lang="pl" sz="2100">
                <a:solidFill>
                  <a:srgbClr val="0000DD"/>
                </a:solidFill>
              </a:rPr>
              <a:t>10</a:t>
            </a:r>
            <a:r>
              <a:rPr lang="pl" sz="2100">
                <a:solidFill>
                  <a:srgbClr val="333333"/>
                </a:solidFill>
              </a:rPr>
              <a:t>):</a:t>
            </a:r>
            <a:endParaRPr sz="2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333333"/>
                </a:solidFill>
              </a:rPr>
              <a:t>    a.append(i * ++i)</a:t>
            </a:r>
            <a:endParaRPr sz="2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100">
                <a:solidFill>
                  <a:srgbClr val="008800"/>
                </a:solidFill>
              </a:rPr>
              <a:t>for</a:t>
            </a:r>
            <a:r>
              <a:rPr lang="pl" sz="2100">
                <a:solidFill>
                  <a:srgbClr val="333333"/>
                </a:solidFill>
              </a:rPr>
              <a:t> a[i] </a:t>
            </a:r>
            <a:r>
              <a:rPr b="1" lang="pl" sz="2100">
                <a:solidFill>
                  <a:schemeClr val="dk1"/>
                </a:solidFill>
              </a:rPr>
              <a:t>in</a:t>
            </a:r>
            <a:r>
              <a:rPr lang="pl" sz="2100">
                <a:solidFill>
                  <a:srgbClr val="333333"/>
                </a:solidFill>
              </a:rPr>
              <a:t> a: </a:t>
            </a:r>
            <a:endParaRPr sz="2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333333"/>
                </a:solidFill>
              </a:rPr>
              <a:t>    </a:t>
            </a:r>
            <a:r>
              <a:rPr b="1" lang="pl" sz="2100">
                <a:solidFill>
                  <a:srgbClr val="008800"/>
                </a:solidFill>
              </a:rPr>
              <a:t>print</a:t>
            </a:r>
            <a:r>
              <a:rPr lang="pl" sz="2100">
                <a:solidFill>
                  <a:srgbClr val="333333"/>
                </a:solidFill>
              </a:rPr>
              <a:t>(a[i])</a:t>
            </a:r>
            <a:endParaRPr sz="21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/>
        </p:nvSpPr>
        <p:spPr>
          <a:xfrm>
            <a:off x="764575" y="916125"/>
            <a:ext cx="72690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>
                <a:solidFill>
                  <a:srgbClr val="008800"/>
                </a:solidFill>
              </a:rPr>
              <a:t>import</a:t>
            </a:r>
            <a:r>
              <a:rPr lang="pl" sz="1100">
                <a:solidFill>
                  <a:srgbClr val="333333"/>
                </a:solidFill>
              </a:rPr>
              <a:t> </a:t>
            </a:r>
            <a:r>
              <a:rPr b="1" lang="pl" sz="1100">
                <a:solidFill>
                  <a:srgbClr val="0E84B5"/>
                </a:solidFill>
              </a:rPr>
              <a:t>time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start_time1 = time.time()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>
                <a:solidFill>
                  <a:srgbClr val="008800"/>
                </a:solidFill>
              </a:rPr>
              <a:t>def</a:t>
            </a:r>
            <a:r>
              <a:rPr lang="pl" sz="1100">
                <a:solidFill>
                  <a:srgbClr val="333333"/>
                </a:solidFill>
              </a:rPr>
              <a:t> </a:t>
            </a:r>
            <a:r>
              <a:rPr b="1" lang="pl" sz="1100">
                <a:solidFill>
                  <a:srgbClr val="0066BB"/>
                </a:solidFill>
              </a:rPr>
              <a:t>main</a:t>
            </a:r>
            <a:r>
              <a:rPr lang="pl" sz="1100">
                <a:solidFill>
                  <a:srgbClr val="333333"/>
                </a:solidFill>
              </a:rPr>
              <a:t>():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    </a:t>
            </a:r>
            <a:r>
              <a:rPr b="1" lang="pl" sz="1100">
                <a:solidFill>
                  <a:srgbClr val="008800"/>
                </a:solidFill>
              </a:rPr>
              <a:t>for</a:t>
            </a:r>
            <a:r>
              <a:rPr lang="pl" sz="1100">
                <a:solidFill>
                  <a:srgbClr val="333333"/>
                </a:solidFill>
              </a:rPr>
              <a:t> i </a:t>
            </a:r>
            <a:r>
              <a:rPr b="1" lang="pl" sz="1100">
                <a:solidFill>
                  <a:schemeClr val="dk1"/>
                </a:solidFill>
              </a:rPr>
              <a:t>in</a:t>
            </a:r>
            <a:r>
              <a:rPr lang="pl" sz="1100">
                <a:solidFill>
                  <a:srgbClr val="333333"/>
                </a:solidFill>
              </a:rPr>
              <a:t> </a:t>
            </a:r>
            <a:r>
              <a:rPr lang="pl" sz="1100">
                <a:solidFill>
                  <a:srgbClr val="007020"/>
                </a:solidFill>
              </a:rPr>
              <a:t>range</a:t>
            </a:r>
            <a:r>
              <a:rPr lang="pl" sz="1100">
                <a:solidFill>
                  <a:srgbClr val="333333"/>
                </a:solidFill>
              </a:rPr>
              <a:t>(</a:t>
            </a:r>
            <a:r>
              <a:rPr b="1" lang="pl" sz="1100">
                <a:solidFill>
                  <a:srgbClr val="0000DD"/>
                </a:solidFill>
              </a:rPr>
              <a:t>10</a:t>
            </a:r>
            <a:r>
              <a:rPr lang="pl" sz="1100">
                <a:solidFill>
                  <a:srgbClr val="333333"/>
                </a:solidFill>
              </a:rPr>
              <a:t>**</a:t>
            </a:r>
            <a:r>
              <a:rPr b="1" lang="pl" sz="1100">
                <a:solidFill>
                  <a:srgbClr val="0000DD"/>
                </a:solidFill>
              </a:rPr>
              <a:t>7</a:t>
            </a:r>
            <a:r>
              <a:rPr lang="pl" sz="1100">
                <a:solidFill>
                  <a:srgbClr val="333333"/>
                </a:solidFill>
              </a:rPr>
              <a:t>):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        x = i % </a:t>
            </a:r>
            <a:r>
              <a:rPr b="1" lang="pl" sz="1100">
                <a:solidFill>
                  <a:srgbClr val="0000DD"/>
                </a:solidFill>
              </a:rPr>
              <a:t>5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main()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finish_time1 = time.time()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start_time2 = time.time()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>
                <a:solidFill>
                  <a:srgbClr val="008800"/>
                </a:solidFill>
              </a:rPr>
              <a:t>for</a:t>
            </a:r>
            <a:r>
              <a:rPr lang="pl" sz="1100">
                <a:solidFill>
                  <a:srgbClr val="333333"/>
                </a:solidFill>
              </a:rPr>
              <a:t> i </a:t>
            </a:r>
            <a:r>
              <a:rPr b="1" lang="pl" sz="1100">
                <a:solidFill>
                  <a:schemeClr val="dk1"/>
                </a:solidFill>
              </a:rPr>
              <a:t>in</a:t>
            </a:r>
            <a:r>
              <a:rPr lang="pl" sz="1100">
                <a:solidFill>
                  <a:srgbClr val="333333"/>
                </a:solidFill>
              </a:rPr>
              <a:t> </a:t>
            </a:r>
            <a:r>
              <a:rPr lang="pl" sz="1100">
                <a:solidFill>
                  <a:srgbClr val="007020"/>
                </a:solidFill>
              </a:rPr>
              <a:t>range</a:t>
            </a:r>
            <a:r>
              <a:rPr lang="pl" sz="1100">
                <a:solidFill>
                  <a:srgbClr val="333333"/>
                </a:solidFill>
              </a:rPr>
              <a:t>(</a:t>
            </a:r>
            <a:r>
              <a:rPr b="1" lang="pl" sz="1100">
                <a:solidFill>
                  <a:srgbClr val="0000DD"/>
                </a:solidFill>
              </a:rPr>
              <a:t>10</a:t>
            </a:r>
            <a:r>
              <a:rPr lang="pl" sz="1100">
                <a:solidFill>
                  <a:srgbClr val="333333"/>
                </a:solidFill>
              </a:rPr>
              <a:t>**</a:t>
            </a:r>
            <a:r>
              <a:rPr b="1" lang="pl" sz="1100">
                <a:solidFill>
                  <a:srgbClr val="0000DD"/>
                </a:solidFill>
              </a:rPr>
              <a:t>7</a:t>
            </a:r>
            <a:r>
              <a:rPr lang="pl" sz="1100">
                <a:solidFill>
                  <a:srgbClr val="333333"/>
                </a:solidFill>
              </a:rPr>
              <a:t>):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    x = i % </a:t>
            </a:r>
            <a:r>
              <a:rPr b="1" lang="pl" sz="1100">
                <a:solidFill>
                  <a:srgbClr val="0000DD"/>
                </a:solidFill>
              </a:rPr>
              <a:t>5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333333"/>
                </a:solidFill>
              </a:rPr>
              <a:t>finish_time2 = time.time()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>
                <a:solidFill>
                  <a:srgbClr val="008800"/>
                </a:solidFill>
              </a:rPr>
              <a:t>print</a:t>
            </a:r>
            <a:r>
              <a:rPr lang="pl" sz="1100">
                <a:solidFill>
                  <a:srgbClr val="333333"/>
                </a:solidFill>
              </a:rPr>
              <a:t>(finish_time1 - start_time1 &gt; finish_time2 - start_time2)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100">
                <a:solidFill>
                  <a:srgbClr val="008800"/>
                </a:solidFill>
              </a:rPr>
              <a:t>print</a:t>
            </a:r>
            <a:r>
              <a:rPr lang="pl" sz="1100">
                <a:solidFill>
                  <a:srgbClr val="333333"/>
                </a:solidFill>
              </a:rPr>
              <a:t>(finish_time1 - start_time1)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100">
                <a:solidFill>
                  <a:srgbClr val="008800"/>
                </a:solidFill>
              </a:rPr>
              <a:t>print</a:t>
            </a:r>
            <a:r>
              <a:rPr lang="pl" sz="1100">
                <a:solidFill>
                  <a:srgbClr val="333333"/>
                </a:solidFill>
              </a:rPr>
              <a:t>(finish_time2 - start_time2)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383025" y="137750"/>
            <a:ext cx="47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Jaki będzie rezultat wykonania poniższego kodu?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950" y="4139000"/>
            <a:ext cx="1619325" cy="7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253125" y="207400"/>
            <a:ext cx="2373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l" sz="1600">
                <a:solidFill>
                  <a:schemeClr val="lt1"/>
                </a:solidFill>
              </a:rPr>
              <a:t>ankieta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253125" y="1402000"/>
            <a:ext cx="62658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mam na imię...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jakie znasz języki programowania?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zainteresowania branżowe?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czy masz doświadczenie z parsowaniem lub przetwarzaniem tekstu?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